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334" r:id="rId4"/>
    <p:sldId id="293" r:id="rId5"/>
    <p:sldId id="262" r:id="rId6"/>
    <p:sldId id="335" r:id="rId7"/>
    <p:sldId id="385" r:id="rId8"/>
    <p:sldId id="386" r:id="rId9"/>
    <p:sldId id="299" r:id="rId10"/>
    <p:sldId id="388" r:id="rId11"/>
    <p:sldId id="387" r:id="rId12"/>
    <p:sldId id="389" r:id="rId13"/>
    <p:sldId id="392" r:id="rId14"/>
    <p:sldId id="393" r:id="rId15"/>
    <p:sldId id="391" r:id="rId16"/>
    <p:sldId id="390" r:id="rId17"/>
    <p:sldId id="394" r:id="rId18"/>
    <p:sldId id="395" r:id="rId19"/>
    <p:sldId id="396" r:id="rId20"/>
    <p:sldId id="397" r:id="rId21"/>
    <p:sldId id="399" r:id="rId22"/>
    <p:sldId id="398" r:id="rId23"/>
    <p:sldId id="403" r:id="rId24"/>
    <p:sldId id="400" r:id="rId25"/>
    <p:sldId id="401" r:id="rId26"/>
    <p:sldId id="404" r:id="rId27"/>
    <p:sldId id="409" r:id="rId28"/>
    <p:sldId id="410" r:id="rId29"/>
    <p:sldId id="411" r:id="rId30"/>
    <p:sldId id="419" r:id="rId31"/>
    <p:sldId id="412" r:id="rId32"/>
    <p:sldId id="417" r:id="rId33"/>
    <p:sldId id="418" r:id="rId34"/>
    <p:sldId id="413" r:id="rId35"/>
    <p:sldId id="414" r:id="rId36"/>
    <p:sldId id="415" r:id="rId37"/>
    <p:sldId id="416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nacio Lopez Moreno" initials="" lastIdx="1" clrIdx="0"/>
  <p:cmAuthor id="1" name="Alan Papir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E07A5-0D84-4496-8E13-A0CC3D2523DF}">
  <a:tblStyle styleId="{010E07A5-0D84-4496-8E13-A0CC3D252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/>
    <p:restoredTop sz="97020"/>
  </p:normalViewPr>
  <p:slideViewPr>
    <p:cSldViewPr snapToGrid="0">
      <p:cViewPr varScale="1">
        <p:scale>
          <a:sx n="213" d="100"/>
          <a:sy n="213" d="100"/>
        </p:scale>
        <p:origin x="31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Paper: </a:t>
            </a: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/abs/2109.11641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03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18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045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209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068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2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7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3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56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186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7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A6353-89D7-2942-BB85-DF754D266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8671" y="292043"/>
            <a:ext cx="1693950" cy="1251167"/>
          </a:xfrm>
          <a:prstGeom prst="rect">
            <a:avLst/>
          </a:prstGeom>
        </p:spPr>
      </p:pic>
      <p:sp>
        <p:nvSpPr>
          <p:cNvPr id="17" name="Shape 1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256960" y="729848"/>
            <a:ext cx="1094856" cy="356807"/>
            <a:chOff x="0" y="0"/>
            <a:chExt cx="2077525" cy="676925"/>
          </a:xfrm>
        </p:grpSpPr>
        <p:sp>
          <p:nvSpPr>
            <p:cNvPr id="19" name="Shape 1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7" name="Shape 27" descr="IEEE-sps.ai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4891004" y="4348253"/>
            <a:ext cx="2493301" cy="623325"/>
          </a:xfrm>
          <a:prstGeom prst="rect">
            <a:avLst/>
          </a:prstGeom>
          <a:noFill/>
          <a:ln>
            <a:noFill/>
          </a:ln>
          <a:effectLst>
            <a:outerShdw blurRad="63500" dist="38100" dir="1500000" rotWithShape="0">
              <a:srgbClr val="000000">
                <a:alpha val="71000"/>
              </a:srgbClr>
            </a:outerShdw>
          </a:effectLst>
        </p:spPr>
      </p:pic>
      <p:pic>
        <p:nvPicPr>
          <p:cNvPr id="28" name="Shape 28" descr="IEEE.ai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615828" y="4612300"/>
            <a:ext cx="1201250" cy="35927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rotWithShape="0">
              <a:srgbClr val="000000">
                <a:alpha val="38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162FD-6556-DF40-85DA-0B3D7BD333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46639" y="304839"/>
            <a:ext cx="2703711" cy="994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7" name="Shape 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  <a:defRPr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xGPZQeeO4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pGkqwRPzx9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q2012/SpectralCluster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ieeexplore.ieee.org/abstract/document/9383617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s://ieeexplore.ieee.org/document/8683892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www.isca-speech.org/archive_v0/Interspeech_2019/pdfs/2899.pdf" TargetMode="External"/><Relationship Id="rId4" Type="http://schemas.openxmlformats.org/officeDocument/2006/relationships/hyperlink" Target="https://patents.google.com/patent/WO2019209569A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311700" y="1581700"/>
            <a:ext cx="85206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Turn-to-Diarize: Online Speaker </a:t>
            </a:r>
            <a:r>
              <a:rPr lang="en-US" sz="2400" dirty="0" err="1"/>
              <a:t>Diarization</a:t>
            </a:r>
            <a:r>
              <a:rPr lang="en-US" sz="2400" dirty="0"/>
              <a:t> Constrained by Transformer Transducer Speaker Turn Detection</a:t>
            </a:r>
            <a:endParaRPr sz="1600" i="1" dirty="0">
              <a:solidFill>
                <a:schemeClr val="tx1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840921" y="3091550"/>
            <a:ext cx="7453993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sz="1800" dirty="0"/>
              <a:t>Authors: 		</a:t>
            </a:r>
            <a:r>
              <a:rPr lang="en-US" sz="1800" i="1" dirty="0"/>
              <a:t>Wei Xia, Han Lu, Quan Wang, Anshuman Tripathi,</a:t>
            </a:r>
          </a:p>
          <a:p>
            <a:pPr marL="0" indent="0">
              <a:lnSpc>
                <a:spcPct val="150000"/>
              </a:lnSpc>
            </a:pPr>
            <a:r>
              <a:rPr lang="en-US" sz="1800" i="1" dirty="0"/>
              <a:t>		</a:t>
            </a:r>
            <a:r>
              <a:rPr lang="en-US" sz="1800" i="1" dirty="0" err="1"/>
              <a:t>Yiling</a:t>
            </a:r>
            <a:r>
              <a:rPr lang="en-US" sz="1800" i="1" dirty="0"/>
              <a:t> Huang, Ignacio Lopez Moreno, Hasim </a:t>
            </a:r>
            <a:r>
              <a:rPr lang="en-US" sz="1800" i="1" dirty="0" err="1"/>
              <a:t>Sak</a:t>
            </a:r>
            <a:r>
              <a:rPr lang="en-US" sz="1800" i="1" dirty="0"/>
              <a:t> </a:t>
            </a:r>
          </a:p>
          <a:p>
            <a:pPr marL="0" indent="0">
              <a:lnSpc>
                <a:spcPct val="150000"/>
              </a:lnSpc>
            </a:pPr>
            <a:r>
              <a:rPr lang="en" sz="1800" dirty="0"/>
              <a:t>Presented by: 	</a:t>
            </a:r>
            <a:r>
              <a:rPr lang="en" sz="1800" i="1" dirty="0"/>
              <a:t>Quan Wang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8"/>
    </mc:Choice>
    <mc:Fallback xmlns="">
      <p:transition spd="slow" advTm="37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61475A-70C9-2944-A1C6-70D145C2951B}"/>
              </a:ext>
            </a:extLst>
          </p:cNvPr>
          <p:cNvSpPr/>
          <p:nvPr/>
        </p:nvSpPr>
        <p:spPr>
          <a:xfrm>
            <a:off x="241667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annotations easier?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“</a:t>
            </a:r>
            <a:r>
              <a:rPr lang="en-US" dirty="0">
                <a:solidFill>
                  <a:schemeClr val="tx1"/>
                </a:solidFill>
              </a:rPr>
              <a:t>who spoke </a:t>
            </a:r>
            <a:r>
              <a:rPr lang="en-US" b="1" dirty="0">
                <a:solidFill>
                  <a:schemeClr val="tx1"/>
                </a:solidFill>
              </a:rPr>
              <a:t>when</a:t>
            </a:r>
            <a:r>
              <a:rPr lang="en-US" dirty="0"/>
              <a:t>” to “</a:t>
            </a:r>
            <a:r>
              <a:rPr lang="en-US" dirty="0">
                <a:solidFill>
                  <a:schemeClr val="tx1"/>
                </a:solidFill>
              </a:rPr>
              <a:t>who spoke </a:t>
            </a:r>
            <a:r>
              <a:rPr lang="en-US" b="1" dirty="0">
                <a:solidFill>
                  <a:schemeClr val="tx1"/>
                </a:solidFill>
              </a:rPr>
              <a:t>what</a:t>
            </a:r>
            <a:r>
              <a:rPr lang="en-US" dirty="0"/>
              <a:t>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 most applications of </a:t>
            </a:r>
            <a:r>
              <a:rPr lang="en-US" dirty="0" err="1"/>
              <a:t>diarization</a:t>
            </a:r>
            <a:r>
              <a:rPr lang="en-US" dirty="0"/>
              <a:t>, we care about “what” more than “when”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“what” means the text transcript from ASR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57D93-4F9E-C04C-BF0E-A32FF3ACD714}"/>
              </a:ext>
            </a:extLst>
          </p:cNvPr>
          <p:cNvSpPr txBox="1"/>
          <p:nvPr/>
        </p:nvSpPr>
        <p:spPr>
          <a:xfrm>
            <a:off x="375561" y="3216015"/>
            <a:ext cx="373597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start: 0.0, end: 1.2, speaker: A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start: 1.3, end: 4.4, speaker: B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start: 6.7, end: 9.4, speaker: 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B9728D-C5CB-634A-8FF2-82E8EE6C380E}"/>
              </a:ext>
            </a:extLst>
          </p:cNvPr>
          <p:cNvSpPr/>
          <p:nvPr/>
        </p:nvSpPr>
        <p:spPr>
          <a:xfrm>
            <a:off x="4894661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35CFE-F770-9048-BFDC-DA315E534F5D}"/>
              </a:ext>
            </a:extLst>
          </p:cNvPr>
          <p:cNvSpPr txBox="1"/>
          <p:nvPr/>
        </p:nvSpPr>
        <p:spPr>
          <a:xfrm>
            <a:off x="5028555" y="3216015"/>
            <a:ext cx="373597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spkA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good morning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spkB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morning how are you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spkA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good what about you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2296A63-2A30-CC44-8C40-089521E4B3F7}"/>
              </a:ext>
            </a:extLst>
          </p:cNvPr>
          <p:cNvSpPr/>
          <p:nvPr/>
        </p:nvSpPr>
        <p:spPr>
          <a:xfrm>
            <a:off x="4357775" y="3579209"/>
            <a:ext cx="424543" cy="32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97481-03D6-6A49-B266-2C6F6A37F09B}"/>
              </a:ext>
            </a:extLst>
          </p:cNvPr>
          <p:cNvSpPr txBox="1"/>
          <p:nvPr/>
        </p:nvSpPr>
        <p:spPr>
          <a:xfrm>
            <a:off x="1042095" y="4250914"/>
            <a:ext cx="240290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Who spoke when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ACDBD-C668-F24F-BDA3-EC9392EF727A}"/>
              </a:ext>
            </a:extLst>
          </p:cNvPr>
          <p:cNvSpPr txBox="1"/>
          <p:nvPr/>
        </p:nvSpPr>
        <p:spPr>
          <a:xfrm>
            <a:off x="5692006" y="4254753"/>
            <a:ext cx="240290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Who spoke what</a:t>
            </a:r>
          </a:p>
        </p:txBody>
      </p:sp>
    </p:spTree>
    <p:extLst>
      <p:ext uri="{BB962C8B-B14F-4D97-AF65-F5344CB8AC3E}">
        <p14:creationId xmlns:p14="http://schemas.microsoft.com/office/powerpoint/2010/main" val="158799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annotations easier?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“</a:t>
            </a:r>
            <a:r>
              <a:rPr lang="en-US" dirty="0">
                <a:solidFill>
                  <a:schemeClr val="tx1"/>
                </a:solidFill>
              </a:rPr>
              <a:t>speaker </a:t>
            </a:r>
            <a:r>
              <a:rPr lang="en-US" b="1" dirty="0">
                <a:solidFill>
                  <a:schemeClr val="tx1"/>
                </a:solidFill>
              </a:rPr>
              <a:t>labels</a:t>
            </a:r>
            <a:r>
              <a:rPr lang="en-US" dirty="0"/>
              <a:t>” to “</a:t>
            </a:r>
            <a:r>
              <a:rPr lang="en-US" dirty="0">
                <a:solidFill>
                  <a:schemeClr val="tx1"/>
                </a:solidFill>
              </a:rPr>
              <a:t>speaker </a:t>
            </a:r>
            <a:r>
              <a:rPr lang="en-US" b="1" dirty="0">
                <a:solidFill>
                  <a:schemeClr val="tx1"/>
                </a:solidFill>
              </a:rPr>
              <a:t>turns</a:t>
            </a:r>
            <a:r>
              <a:rPr lang="en-US" dirty="0"/>
              <a:t>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Annotating speaker labels requires frequently checking previous speakers from </a:t>
            </a:r>
            <a:r>
              <a:rPr lang="en-US" dirty="0">
                <a:solidFill>
                  <a:schemeClr val="accent3"/>
                </a:solidFill>
              </a:rPr>
              <a:t>long term</a:t>
            </a:r>
            <a:r>
              <a:rPr lang="en-US" dirty="0"/>
              <a:t> history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Annotating speaker turns: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Only focuses on </a:t>
            </a:r>
            <a:r>
              <a:rPr lang="en-US" dirty="0">
                <a:solidFill>
                  <a:schemeClr val="accent2"/>
                </a:solidFill>
              </a:rPr>
              <a:t>short term</a:t>
            </a:r>
            <a:r>
              <a:rPr lang="en-US" dirty="0"/>
              <a:t> context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Minimal incremental efforts </a:t>
            </a:r>
            <a:r>
              <a:rPr lang="en-US" dirty="0"/>
              <a:t>on top of regular ASR annotation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A5335E-CA26-1241-A4DB-36C8C9D5272E}"/>
              </a:ext>
            </a:extLst>
          </p:cNvPr>
          <p:cNvSpPr/>
          <p:nvPr/>
        </p:nvSpPr>
        <p:spPr>
          <a:xfrm>
            <a:off x="241667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4F4E0-69C2-BD42-9B0A-99A5317716BC}"/>
              </a:ext>
            </a:extLst>
          </p:cNvPr>
          <p:cNvSpPr txBox="1"/>
          <p:nvPr/>
        </p:nvSpPr>
        <p:spPr>
          <a:xfrm>
            <a:off x="375561" y="3216015"/>
            <a:ext cx="373597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spkA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good morning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spkB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morning how are you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spkA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good what about you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A7D8CF-5B10-CB46-ADEB-A248A0FA4DB3}"/>
              </a:ext>
            </a:extLst>
          </p:cNvPr>
          <p:cNvSpPr/>
          <p:nvPr/>
        </p:nvSpPr>
        <p:spPr>
          <a:xfrm>
            <a:off x="4894661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75206-81E3-7C45-984B-537524EE0B64}"/>
              </a:ext>
            </a:extLst>
          </p:cNvPr>
          <p:cNvSpPr txBox="1"/>
          <p:nvPr/>
        </p:nvSpPr>
        <p:spPr>
          <a:xfrm>
            <a:off x="5028555" y="3216015"/>
            <a:ext cx="373597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 morning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morning how are you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 what about you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72EC38B-B79A-FE43-96BB-6C68526258DE}"/>
              </a:ext>
            </a:extLst>
          </p:cNvPr>
          <p:cNvSpPr/>
          <p:nvPr/>
        </p:nvSpPr>
        <p:spPr>
          <a:xfrm>
            <a:off x="4357775" y="3579209"/>
            <a:ext cx="424543" cy="32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7485C-96D4-3A4A-93A3-EB15B2A253A0}"/>
              </a:ext>
            </a:extLst>
          </p:cNvPr>
          <p:cNvSpPr txBox="1"/>
          <p:nvPr/>
        </p:nvSpPr>
        <p:spPr>
          <a:xfrm>
            <a:off x="1042095" y="4250914"/>
            <a:ext cx="240290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Speaker labels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6B698-A068-334B-ACBE-A02E473C8BBE}"/>
              </a:ext>
            </a:extLst>
          </p:cNvPr>
          <p:cNvSpPr txBox="1"/>
          <p:nvPr/>
        </p:nvSpPr>
        <p:spPr>
          <a:xfrm>
            <a:off x="5692006" y="4254753"/>
            <a:ext cx="240290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Speaker turns</a:t>
            </a:r>
          </a:p>
        </p:txBody>
      </p:sp>
    </p:spTree>
    <p:extLst>
      <p:ext uri="{BB962C8B-B14F-4D97-AF65-F5344CB8AC3E}">
        <p14:creationId xmlns:p14="http://schemas.microsoft.com/office/powerpoint/2010/main" val="400548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/>
                </a:solidFill>
              </a:rPr>
              <a:t>Speaker turn annotations </a:t>
            </a:r>
            <a:r>
              <a:rPr lang="en-US" dirty="0"/>
              <a:t>are much easier to obtain at large scale, compared with </a:t>
            </a:r>
            <a:r>
              <a:rPr lang="en-US" dirty="0">
                <a:solidFill>
                  <a:schemeClr val="accent3"/>
                </a:solidFill>
              </a:rPr>
              <a:t>time-annotated speaker labels</a:t>
            </a:r>
          </a:p>
          <a:p>
            <a:pPr>
              <a:lnSpc>
                <a:spcPct val="150000"/>
              </a:lnSpc>
            </a:pPr>
            <a:r>
              <a:rPr lang="en-US" dirty="0"/>
              <a:t>How can we make use of them for speaker </a:t>
            </a:r>
            <a:r>
              <a:rPr lang="en-US" dirty="0" err="1"/>
              <a:t>diarization</a:t>
            </a:r>
            <a:r>
              <a:rPr lang="en-US" dirty="0"/>
              <a:t>?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Train an ASR-alike speaker turn detection model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Compute turn-wise speaker embeddings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Use speaker turns to constrain the unsupervised clustering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764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6C03-8795-804D-A685-067640BA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turn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BE680-3852-694B-BACE-6300AEC27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treat speaker turn as a new special token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/>
              <a:t>It is jointly trained with the ASR model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18C92-9067-D340-958F-699E1E289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4691D3-A0A5-6446-BA0D-D7C54F7E45C6}"/>
              </a:ext>
            </a:extLst>
          </p:cNvPr>
          <p:cNvSpPr/>
          <p:nvPr/>
        </p:nvSpPr>
        <p:spPr>
          <a:xfrm>
            <a:off x="241667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7D8BF-52D4-7A4A-B7CD-D126FAD78069}"/>
              </a:ext>
            </a:extLst>
          </p:cNvPr>
          <p:cNvSpPr txBox="1"/>
          <p:nvPr/>
        </p:nvSpPr>
        <p:spPr>
          <a:xfrm>
            <a:off x="375561" y="3216015"/>
            <a:ext cx="373597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 morning morning how are you good what about you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6DB994-BF74-8D45-BD48-C283F97EB474}"/>
              </a:ext>
            </a:extLst>
          </p:cNvPr>
          <p:cNvSpPr/>
          <p:nvPr/>
        </p:nvSpPr>
        <p:spPr>
          <a:xfrm>
            <a:off x="4894661" y="3216016"/>
            <a:ext cx="4003766" cy="10348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6C39D-2F60-3945-A724-3435E6D00FC3}"/>
              </a:ext>
            </a:extLst>
          </p:cNvPr>
          <p:cNvSpPr txBox="1"/>
          <p:nvPr/>
        </p:nvSpPr>
        <p:spPr>
          <a:xfrm>
            <a:off x="5028555" y="3216015"/>
            <a:ext cx="373597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 morning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morning how are you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good what about you &lt;</a:t>
            </a:r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D28EA90-9F4B-4144-9AAD-AA5FB44E1145}"/>
              </a:ext>
            </a:extLst>
          </p:cNvPr>
          <p:cNvSpPr/>
          <p:nvPr/>
        </p:nvSpPr>
        <p:spPr>
          <a:xfrm>
            <a:off x="4357775" y="3579209"/>
            <a:ext cx="424543" cy="32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F96DB-D896-3649-87F0-B5C934089BE8}"/>
              </a:ext>
            </a:extLst>
          </p:cNvPr>
          <p:cNvSpPr txBox="1"/>
          <p:nvPr/>
        </p:nvSpPr>
        <p:spPr>
          <a:xfrm>
            <a:off x="1042095" y="4250914"/>
            <a:ext cx="240290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Transcript to train ASR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CC55-BA20-604A-83FA-325DB9EF5EFD}"/>
              </a:ext>
            </a:extLst>
          </p:cNvPr>
          <p:cNvSpPr txBox="1"/>
          <p:nvPr/>
        </p:nvSpPr>
        <p:spPr>
          <a:xfrm>
            <a:off x="5692006" y="4254753"/>
            <a:ext cx="2402908" cy="702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ctr">
              <a:lnSpc>
                <a:spcPct val="150000"/>
              </a:lnSpc>
              <a:spcBef>
                <a:spcPts val="0"/>
              </a:spcBef>
            </a:pPr>
            <a:r>
              <a:rPr lang="en-US" i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Transcript to train ASR + speaker turn</a:t>
            </a:r>
          </a:p>
        </p:txBody>
      </p:sp>
    </p:spTree>
    <p:extLst>
      <p:ext uri="{BB962C8B-B14F-4D97-AF65-F5344CB8AC3E}">
        <p14:creationId xmlns:p14="http://schemas.microsoft.com/office/powerpoint/2010/main" val="2226137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6C03-8795-804D-A685-067640BA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transducer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BE680-3852-694B-BACE-6300AEC27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use the transformer transducer architecture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Zhang, Qian, et al. "Transformer transducer: A </a:t>
            </a:r>
            <a:r>
              <a:rPr lang="en-US" dirty="0" err="1"/>
              <a:t>streamable</a:t>
            </a:r>
            <a:r>
              <a:rPr lang="en-US" dirty="0"/>
              <a:t> speech recognition model with transformer encoders and RNN-T loss." </a:t>
            </a:r>
            <a:r>
              <a:rPr lang="en-US" i="1" dirty="0"/>
              <a:t>ICASSP</a:t>
            </a:r>
            <a:r>
              <a:rPr lang="en-US" dirty="0"/>
              <a:t>. IEEE, 2020.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75 possible graphemes in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18C92-9067-D340-958F-699E1E289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7215-4956-C741-9E91-F4D3D61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89" y="2409529"/>
            <a:ext cx="2048977" cy="266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A0ABE-A6CB-EE4E-AFA3-1058F7D4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26" y="2988845"/>
            <a:ext cx="3181540" cy="15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9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Turn-to-Diarize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FB38-3379-424B-9F37-CBCDFB5D9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986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FCE4-8B1A-1F4A-A0D1-6C182330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00" y="1072538"/>
            <a:ext cx="6273999" cy="40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4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1143700"/>
            <a:ext cx="8782200" cy="3652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Speaker turn detection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Use the transformer transducer jointly trained with ASR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If a turn is longer than 6 seconds, insert a “</a:t>
            </a:r>
            <a:r>
              <a:rPr lang="en-US" b="1" dirty="0">
                <a:solidFill>
                  <a:schemeClr val="tx1"/>
                </a:solidFill>
              </a:rPr>
              <a:t>fake turn</a:t>
            </a:r>
            <a:r>
              <a:rPr lang="en-US" dirty="0"/>
              <a:t>” (compensate for false rejects)</a:t>
            </a:r>
          </a:p>
          <a:p>
            <a:pPr>
              <a:lnSpc>
                <a:spcPct val="150000"/>
              </a:lnSpc>
            </a:pPr>
            <a:r>
              <a:rPr lang="en-US" dirty="0"/>
              <a:t>Speaker encoder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d-vector model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Reset states</a:t>
            </a:r>
            <a:r>
              <a:rPr lang="en-US" dirty="0"/>
              <a:t> at speaker turn boundaries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One embedding for </a:t>
            </a:r>
            <a:r>
              <a:rPr lang="en-US" b="1" dirty="0">
                <a:solidFill>
                  <a:schemeClr val="accent2"/>
                </a:solidFill>
              </a:rPr>
              <a:t>each turn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(instead of </a:t>
            </a:r>
            <a:r>
              <a:rPr lang="en-US" dirty="0">
                <a:solidFill>
                  <a:schemeClr val="accent3"/>
                </a:solidFill>
              </a:rPr>
              <a:t>fixed-length segment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dirty="0"/>
              <a:t>Spectral clustering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Cluster the turn-wise d-vectors – makes clustering </a:t>
            </a:r>
            <a:r>
              <a:rPr lang="en-US" b="1" dirty="0">
                <a:solidFill>
                  <a:schemeClr val="accent2"/>
                </a:solidFill>
              </a:rPr>
              <a:t>drastically cheaper</a:t>
            </a:r>
            <a:r>
              <a:rPr lang="en-US" dirty="0"/>
              <a:t>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Constrained by speaker 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684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(unconstrained)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Basic steps: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Construct an affinity matrix based on cosine similarities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Refine the affinity matrix: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No Gaussian blur </a:t>
            </a:r>
            <a:r>
              <a:rPr lang="en-US" dirty="0"/>
              <a:t>(only useful for dense d-vectors)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Row-wise soft-thresholding with </a:t>
            </a:r>
            <a:r>
              <a:rPr lang="en-US" b="1" dirty="0">
                <a:solidFill>
                  <a:schemeClr val="tx1"/>
                </a:solidFill>
              </a:rPr>
              <a:t>auto-tune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Symmetrization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Eigen-decomposition of </a:t>
            </a:r>
            <a:r>
              <a:rPr lang="en-US" b="1" dirty="0">
                <a:solidFill>
                  <a:schemeClr val="tx1"/>
                </a:solidFill>
              </a:rPr>
              <a:t>Laplacian matrix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Estimate number of speakers via eigen-gap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K-means on re-normalized spectral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599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turn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want to integrate </a:t>
                </a:r>
                <a:r>
                  <a:rPr lang="en-US" dirty="0">
                    <a:solidFill>
                      <a:schemeClr val="tx1"/>
                    </a:solidFill>
                  </a:rPr>
                  <a:t>prior information</a:t>
                </a:r>
                <a:r>
                  <a:rPr lang="en-US" dirty="0"/>
                  <a:t> from speaker turns into the clustering process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the transformer transducer model: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Some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tokens are </a:t>
                </a:r>
                <a:r>
                  <a:rPr lang="en-US" b="1" dirty="0"/>
                  <a:t>fake</a:t>
                </a:r>
                <a:r>
                  <a:rPr lang="en-US" dirty="0"/>
                  <a:t> tokens to avoid very long turns 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Each </a:t>
                </a:r>
                <a:r>
                  <a:rPr lang="en-US" b="1" dirty="0"/>
                  <a:t>true</a:t>
                </a:r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token has a confidence: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m:t>&lt;</m:t>
                    </m:r>
                    <m:r>
                      <m:rPr>
                        <m:nor/>
                      </m:rPr>
                      <a:rPr lang="en-US" i="0" dirty="0" err="1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m:t>st</m:t>
                    </m:r>
                    <m:r>
                      <m:rPr>
                        <m:nor/>
                      </m:rPr>
                      <a:rPr lang="en-US" i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m:t>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Neighboring segments: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“Cannot-link” (CL)</a:t>
                </a:r>
                <a:r>
                  <a:rPr lang="en-US" dirty="0"/>
                  <a:t>: If they are segmented by a true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token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chemeClr val="tx1"/>
                    </a:solidFill>
                  </a:rPr>
                  <a:t>“Must-link” (ML)</a:t>
                </a:r>
                <a:r>
                  <a:rPr lang="en-US" dirty="0"/>
                  <a:t>: If they are segmented by a fake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token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867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718F1-8C22-8345-9D11-039C9438C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 constraint matrix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en-US" dirty="0"/>
                  <a:t> has the same shape as the affinity matrix </a:t>
                </a:r>
                <a14:m>
                  <m:oMath xmlns:m="http://schemas.openxmlformats.org/officeDocument/2006/math">
                    <m:r>
                      <a:rPr lang="en-US" b="1" i="0" dirty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b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Heuristics: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Segments around </a:t>
                </a:r>
                <a:r>
                  <a:rPr lang="en-US" b="1" dirty="0"/>
                  <a:t>highly confident</a:t>
                </a:r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must be from </a:t>
                </a:r>
                <a:r>
                  <a:rPr lang="en-US" b="1" dirty="0"/>
                  <a:t>different</a:t>
                </a:r>
                <a:r>
                  <a:rPr lang="en-US" dirty="0"/>
                  <a:t> speakers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Segments around </a:t>
                </a:r>
                <a:r>
                  <a:rPr lang="en-US" b="1" dirty="0"/>
                  <a:t>fake</a:t>
                </a:r>
                <a:r>
                  <a:rPr lang="en-US" dirty="0"/>
                  <a:t> 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&lt;</a:t>
                </a:r>
                <a:r>
                  <a:rPr lang="en-US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  <a:r>
                  <a:rPr lang="en-US" dirty="0"/>
                  <a:t> must be from the </a:t>
                </a:r>
                <a:r>
                  <a:rPr lang="en-US" b="1" dirty="0"/>
                  <a:t>same</a:t>
                </a:r>
                <a:r>
                  <a:rPr lang="en-US" dirty="0"/>
                  <a:t> speaker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7FC634-D44F-1A4F-9857-261EDEBCA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085" y="3122023"/>
            <a:ext cx="5251829" cy="12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Propagating the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want to propagate constraints to </a:t>
                </a:r>
                <a:r>
                  <a:rPr lang="en-US" b="1" dirty="0">
                    <a:solidFill>
                      <a:schemeClr val="tx1"/>
                    </a:solidFill>
                  </a:rPr>
                  <a:t>non-neighboring</a:t>
                </a:r>
                <a:r>
                  <a:rPr lang="en-US" dirty="0"/>
                  <a:t> segments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We use Exhaustive and Efficient Constraint Propagation (E2CP)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5424-8CC2-634D-BA56-E7CCE1B7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37" y="3253669"/>
            <a:ext cx="2423158" cy="1817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9BBBF-687B-B148-82DB-00AA3AED7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105" y="3253670"/>
            <a:ext cx="2423158" cy="1817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81C30F-1830-BD47-9925-B75804A6D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277" y="2505088"/>
            <a:ext cx="3729446" cy="40637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9B40B1-71B5-514B-B866-802A1C3B23B0}"/>
              </a:ext>
            </a:extLst>
          </p:cNvPr>
          <p:cNvSpPr/>
          <p:nvPr/>
        </p:nvSpPr>
        <p:spPr>
          <a:xfrm>
            <a:off x="4359729" y="3999800"/>
            <a:ext cx="424543" cy="32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84610-4587-6E4E-A63D-E55881429C82}"/>
              </a:ext>
            </a:extLst>
          </p:cNvPr>
          <p:cNvSpPr txBox="1"/>
          <p:nvPr/>
        </p:nvSpPr>
        <p:spPr>
          <a:xfrm>
            <a:off x="4212767" y="3694699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E2CP</a:t>
            </a:r>
          </a:p>
        </p:txBody>
      </p:sp>
    </p:spTree>
    <p:extLst>
      <p:ext uri="{BB962C8B-B14F-4D97-AF65-F5344CB8AC3E}">
        <p14:creationId xmlns:p14="http://schemas.microsoft.com/office/powerpoint/2010/main" val="204427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spectral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Once we have the propagated constraint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adjust the affinity matrix: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This happens before the refinement operations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Workflow: </a:t>
                </a:r>
                <a:r>
                  <a:rPr lang="en-US" dirty="0">
                    <a:solidFill>
                      <a:schemeClr val="tx1"/>
                    </a:solidFill>
                  </a:rPr>
                  <a:t>affinity → constraint → refinement → Laplacian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584ACC-6159-FB4A-8BE4-B60A916A9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1BD40-9D1D-5B4E-B030-B8F71A47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138" y="1866776"/>
            <a:ext cx="5293723" cy="9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2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FB38-3379-424B-9F37-CBCDFB5D9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605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Speaker turn detection training sets: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Fisher, </a:t>
            </a:r>
            <a:r>
              <a:rPr lang="en-US" dirty="0" err="1"/>
              <a:t>Callhome</a:t>
            </a:r>
            <a:r>
              <a:rPr lang="en-US" dirty="0"/>
              <a:t> American English (training subset), ~7500 hours of YouTube videos (internal)</a:t>
            </a:r>
          </a:p>
          <a:p>
            <a:pPr>
              <a:lnSpc>
                <a:spcPct val="150000"/>
              </a:lnSpc>
            </a:pPr>
            <a:r>
              <a:rPr lang="en-US" dirty="0"/>
              <a:t>Speaker encoder training sets: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Vendor collected speech queries (37 locales), </a:t>
            </a:r>
            <a:r>
              <a:rPr lang="en-US" dirty="0" err="1"/>
              <a:t>LibriVox</a:t>
            </a:r>
            <a:r>
              <a:rPr lang="en-US" dirty="0"/>
              <a:t>, CN-Celeb, TIMIT, VCTK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Diarization</a:t>
            </a:r>
            <a:r>
              <a:rPr lang="en-US" dirty="0"/>
              <a:t> eval sets: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“Outbound” telephone speech: 450 conversations, each with 2 speakers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“Inbound” telephone speech : 250 conversations, each with 2~10 speakers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Callhome</a:t>
            </a:r>
            <a:r>
              <a:rPr lang="en-US" dirty="0"/>
              <a:t> American English (eval subset)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336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compare two systems: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“Dense d-vector”: Cluster d-vectors from fixed-length segments (400ms)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“Turn-to-diarize”: Cluster d-vectors from speaker turns (max 6s, average ~4s)</a:t>
            </a:r>
          </a:p>
          <a:p>
            <a:pPr>
              <a:lnSpc>
                <a:spcPct val="150000"/>
              </a:lnSpc>
            </a:pPr>
            <a:r>
              <a:rPr lang="en-US" dirty="0"/>
              <a:t>We report: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Confusion and </a:t>
            </a:r>
            <a:r>
              <a:rPr lang="en-US" dirty="0" err="1"/>
              <a:t>Diarization</a:t>
            </a:r>
            <a:r>
              <a:rPr lang="en-US" dirty="0"/>
              <a:t> Error Rate (DER)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Floating point operations </a:t>
            </a:r>
            <a:r>
              <a:rPr lang="en-US" dirty="0"/>
              <a:t>to process one second of audio (FLOP/s) after 10min and 1h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Assume clustering runs every 4s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Assume auto-tune searches 10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469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computational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200400"/>
            <a:ext cx="8782200" cy="159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Clustering a long sequence of dense d-vectors is </a:t>
            </a:r>
            <a:r>
              <a:rPr lang="en-US" b="1" dirty="0">
                <a:solidFill>
                  <a:schemeClr val="accent3"/>
                </a:solidFill>
              </a:rPr>
              <a:t>extremely expensive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Mostly due to </a:t>
            </a:r>
            <a:r>
              <a:rPr lang="en-US" b="1" dirty="0"/>
              <a:t>eigen-decomposition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Especially after running for a </a:t>
            </a:r>
            <a:r>
              <a:rPr lang="en-US" b="1" dirty="0"/>
              <a:t>long time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Even more expensive if we want to </a:t>
            </a:r>
            <a:r>
              <a:rPr lang="en-US" b="1" dirty="0"/>
              <a:t>auto-tune</a:t>
            </a:r>
            <a:r>
              <a:rPr lang="en-US" dirty="0"/>
              <a:t> the refinement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54DC8-B17A-8246-89D5-966350F9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00"/>
            <a:ext cx="9144000" cy="2218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386A8F-CDD4-5D42-B457-4AA3CC5C3AAB}"/>
              </a:ext>
            </a:extLst>
          </p:cNvPr>
          <p:cNvSpPr/>
          <p:nvPr/>
        </p:nvSpPr>
        <p:spPr>
          <a:xfrm>
            <a:off x="7243354" y="1887584"/>
            <a:ext cx="1809206" cy="4310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computational cost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200400"/>
            <a:ext cx="8782200" cy="159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Turn-to-diarize made the sequence much shorter!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Clustering becomes very cheap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Even with auto-tune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Even after processing 1h of audio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54DC8-B17A-8246-89D5-966350F9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00"/>
            <a:ext cx="9144000" cy="2218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386A8F-CDD4-5D42-B457-4AA3CC5C3AAB}"/>
              </a:ext>
            </a:extLst>
          </p:cNvPr>
          <p:cNvSpPr/>
          <p:nvPr/>
        </p:nvSpPr>
        <p:spPr>
          <a:xfrm>
            <a:off x="7243354" y="2325188"/>
            <a:ext cx="1809206" cy="8752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5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200400"/>
            <a:ext cx="8782200" cy="159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For turn-to-diarize: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Auto-tune is critical for the performance (especially for &gt;2 speakers)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Speaker turn constraints offer additional improvement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54DC8-B17A-8246-89D5-966350F9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00"/>
            <a:ext cx="9144000" cy="2218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386A8F-CDD4-5D42-B457-4AA3CC5C3AAB}"/>
              </a:ext>
            </a:extLst>
          </p:cNvPr>
          <p:cNvSpPr/>
          <p:nvPr/>
        </p:nvSpPr>
        <p:spPr>
          <a:xfrm>
            <a:off x="3455126" y="2513055"/>
            <a:ext cx="3794760" cy="6873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200400"/>
            <a:ext cx="8782200" cy="159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Best turn-to-diarize </a:t>
            </a:r>
            <a:r>
              <a:rPr lang="en-US" dirty="0">
                <a:solidFill>
                  <a:schemeClr val="accent2"/>
                </a:solidFill>
              </a:rPr>
              <a:t>significantly outperforms</a:t>
            </a:r>
            <a:r>
              <a:rPr lang="en-US" dirty="0"/>
              <a:t> best “dense d-vector”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54DC8-B17A-8246-89D5-966350F9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700"/>
            <a:ext cx="9144000" cy="22184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386A8F-CDD4-5D42-B457-4AA3CC5C3AAB}"/>
              </a:ext>
            </a:extLst>
          </p:cNvPr>
          <p:cNvSpPr/>
          <p:nvPr/>
        </p:nvSpPr>
        <p:spPr>
          <a:xfrm>
            <a:off x="3455126" y="2926079"/>
            <a:ext cx="3794760" cy="27432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7640E-036F-C34C-9F58-E252D73F11E4}"/>
              </a:ext>
            </a:extLst>
          </p:cNvPr>
          <p:cNvSpPr/>
          <p:nvPr/>
        </p:nvSpPr>
        <p:spPr>
          <a:xfrm>
            <a:off x="3455126" y="2109650"/>
            <a:ext cx="3794760" cy="20900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Follow our previous work: Watch these videos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>
                <a:hlinkClick r:id="rId3"/>
              </a:rPr>
              <a:t>https://www.youtube.com/watch?v=pjxGPZQeeO4</a:t>
            </a:r>
            <a:endParaRPr lang="en-US" dirty="0"/>
          </a:p>
          <a:p>
            <a:pPr fontAlgn="base"/>
            <a:r>
              <a:rPr lang="en-US" dirty="0">
                <a:hlinkClick r:id="rId4"/>
              </a:rPr>
              <a:t>https://www.youtube.com/watch?v=pGkqwRPzx9U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14C75-841E-C748-8132-3E4C5FF5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41" y="2166130"/>
            <a:ext cx="4085374" cy="24907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163DE-34DD-214D-842C-DC3A361D9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29B22-46CF-B540-B1BA-3EBCFEB35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927" y="2166130"/>
            <a:ext cx="3998824" cy="24907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4579AB-F119-F347-A01D-796294C4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28" y="1316042"/>
            <a:ext cx="1077559" cy="45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1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93060-4B70-3E49-BE9E-ABEDEBE6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4ACC-6159-FB4A-8BE4-B60A916A9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One of the biggest challenges in </a:t>
            </a:r>
            <a:r>
              <a:rPr lang="en-US" dirty="0" err="1"/>
              <a:t>diarization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Knowing “</a:t>
            </a:r>
            <a:r>
              <a:rPr lang="en-US" dirty="0">
                <a:solidFill>
                  <a:schemeClr val="tx1"/>
                </a:solidFill>
              </a:rPr>
              <a:t>when to diarize</a:t>
            </a:r>
            <a:r>
              <a:rPr lang="en-US" dirty="0"/>
              <a:t>”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Does this utterance has </a:t>
            </a:r>
            <a:r>
              <a:rPr lang="en-US" dirty="0">
                <a:solidFill>
                  <a:schemeClr val="tx1"/>
                </a:solidFill>
              </a:rPr>
              <a:t>at least two</a:t>
            </a:r>
            <a:r>
              <a:rPr lang="en-US" dirty="0"/>
              <a:t> speakers?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Yes</a:t>
            </a:r>
            <a:r>
              <a:rPr lang="en-US" dirty="0"/>
              <a:t> - We need </a:t>
            </a:r>
            <a:r>
              <a:rPr lang="en-US" dirty="0" err="1"/>
              <a:t>diarization</a:t>
            </a:r>
            <a:endParaRPr lang="en-US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chemeClr val="accent3"/>
                </a:solidFill>
              </a:rPr>
              <a:t>No</a:t>
            </a:r>
            <a:r>
              <a:rPr lang="en-US" dirty="0"/>
              <a:t> - No need of </a:t>
            </a:r>
            <a:r>
              <a:rPr lang="en-US" dirty="0" err="1"/>
              <a:t>diarization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Turn-to-Diarize allows a “</a:t>
            </a:r>
            <a:r>
              <a:rPr lang="en-US" dirty="0">
                <a:solidFill>
                  <a:schemeClr val="accent2"/>
                </a:solidFill>
              </a:rPr>
              <a:t>smart mode</a:t>
            </a:r>
            <a:r>
              <a:rPr lang="en-US" dirty="0"/>
              <a:t>”: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Start with the transformer transducer only, disable anything else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Only enable speaker encoder and clustering after the first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 has been detected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E124-AA85-B547-91EC-80A469401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022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library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FB38-3379-424B-9F37-CBCDFB5D9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5720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spectralcluster</a:t>
            </a:r>
            <a:r>
              <a:rPr lang="en-US" dirty="0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offer a Python re-implementation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Only implements constrained spectral clustering, not the full </a:t>
            </a:r>
            <a:r>
              <a:rPr lang="en-US" dirty="0" err="1"/>
              <a:t>diarization</a:t>
            </a:r>
            <a:r>
              <a:rPr lang="en-US" dirty="0"/>
              <a:t> system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https://github.com/wq2012/SpectralCluster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Similar APIs with standard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ource Sans Pro" panose="020B0503030403020204" pitchFamily="34" charset="77"/>
              </a:rPr>
              <a:t>scikit-learn</a:t>
            </a:r>
            <a:r>
              <a:rPr lang="en-US" dirty="0"/>
              <a:t> clustering algorithms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Unit tests with &gt;90% coverage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Detailed documentation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PyPI</a:t>
            </a:r>
            <a:r>
              <a:rPr lang="en-US" dirty="0"/>
              <a:t> packaging: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8BB60-3219-204E-A222-808139B9A360}"/>
              </a:ext>
            </a:extLst>
          </p:cNvPr>
          <p:cNvSpPr txBox="1"/>
          <p:nvPr/>
        </p:nvSpPr>
        <p:spPr>
          <a:xfrm>
            <a:off x="2868649" y="3845911"/>
            <a:ext cx="340670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spectralcluster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64A7-9210-8147-82FB-DF9A4FE55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780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Refinement operations on affinity matrix</a:t>
            </a:r>
          </a:p>
          <a:p>
            <a:pPr>
              <a:lnSpc>
                <a:spcPct val="150000"/>
              </a:lnSpc>
            </a:pPr>
            <a:r>
              <a:rPr lang="en-US" dirty="0"/>
              <a:t>Different types of Laplacian matrix</a:t>
            </a:r>
          </a:p>
          <a:p>
            <a:pPr>
              <a:lnSpc>
                <a:spcPct val="150000"/>
              </a:lnSpc>
            </a:pPr>
            <a:r>
              <a:rPr lang="en-US" dirty="0"/>
              <a:t>Customized distance for K-means</a:t>
            </a:r>
          </a:p>
          <a:p>
            <a:pPr>
              <a:lnSpc>
                <a:spcPct val="150000"/>
              </a:lnSpc>
            </a:pPr>
            <a:r>
              <a:rPr lang="en-US" dirty="0"/>
              <a:t>Auto-tune of the threshold</a:t>
            </a:r>
          </a:p>
          <a:p>
            <a:pPr>
              <a:lnSpc>
                <a:spcPct val="150000"/>
              </a:lnSpc>
            </a:pPr>
            <a:r>
              <a:rPr lang="en-US" dirty="0"/>
              <a:t>Constrained spectral clustering with E2CP</a:t>
            </a:r>
          </a:p>
          <a:p>
            <a:pPr>
              <a:lnSpc>
                <a:spcPct val="150000"/>
              </a:lnSpc>
            </a:pPr>
            <a:r>
              <a:rPr lang="en-US" dirty="0"/>
              <a:t>Built-in configurations used by our paper: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7FCE2-5DAA-EB4C-8234-D8E5AFDB4197}"/>
              </a:ext>
            </a:extLst>
          </p:cNvPr>
          <p:cNvSpPr txBox="1"/>
          <p:nvPr/>
        </p:nvSpPr>
        <p:spPr>
          <a:xfrm>
            <a:off x="1343340" y="4055695"/>
            <a:ext cx="6457320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spectralcluster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configs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labels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configs.turntodiarize_clusterer.predict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(embeddings, constraints)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C5FD3-E11D-BE42-BB28-B26997114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16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6: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</a:t>
            </a:r>
            <a:r>
              <a:rPr lang="en"/>
              <a:t>and future </a:t>
            </a:r>
            <a:r>
              <a:rPr lang="en" dirty="0"/>
              <a:t>w</a:t>
            </a:r>
            <a:r>
              <a:rPr lang="en"/>
              <a:t>ork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EBCDD-521D-3F47-86EF-44D99B7C0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300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157DDB-4EF0-7E45-B7DE-076190F0B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proposed Turn-to-Diarize: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Easier annotation: No need for time-annotated speaker labels, just need speaker turns in transcripts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Transformer transducer model for joint ASR and speaker turn detection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One speaker embedding for each turn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Constrained spectral clustering via E2CP</a:t>
            </a:r>
          </a:p>
          <a:p>
            <a:pPr>
              <a:lnSpc>
                <a:spcPct val="150000"/>
              </a:lnSpc>
            </a:pPr>
            <a:r>
              <a:rPr lang="en-US" dirty="0"/>
              <a:t>Experimental results: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Drastically reduces computational cost of clustering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Significant improvement with auto-tune and E2CP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Outperforms the best dense d-vector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BBA70-76BB-3544-AF51-B7B7F59ED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1390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Future work</a:t>
            </a: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Multilinguality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Our current transformer transducer model is only trained with English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We want to train on massively multilingual datasets to generalize to more languages</a:t>
            </a:r>
          </a:p>
          <a:p>
            <a:pPr>
              <a:lnSpc>
                <a:spcPct val="150000"/>
              </a:lnSpc>
            </a:pPr>
            <a:r>
              <a:rPr lang="en-US" dirty="0"/>
              <a:t>Multimodality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constrained spectral clustering idea can generalize to other modalities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E.g. </a:t>
            </a:r>
            <a:r>
              <a:rPr lang="en-US" dirty="0">
                <a:solidFill>
                  <a:schemeClr val="tx1"/>
                </a:solidFill>
              </a:rPr>
              <a:t>visual signals</a:t>
            </a:r>
            <a:r>
              <a:rPr lang="en-US" dirty="0"/>
              <a:t>, which offer stronger confidence on user identities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2C18A-DF9B-9A40-A429-F9A5B2A2A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1057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67FCD-4B49-A748-B0E3-BCAA4A899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2640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Recap: What is speaker </a:t>
            </a:r>
            <a:r>
              <a:rPr lang="en" dirty="0" err="1"/>
              <a:t>diarization</a:t>
            </a:r>
            <a:r>
              <a:rPr lang="en" dirty="0"/>
              <a:t>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The process of partitioning an input audio stream into </a:t>
            </a:r>
            <a:r>
              <a:rPr lang="en-US" u="sng" dirty="0"/>
              <a:t>homogeneous segments</a:t>
            </a:r>
            <a:r>
              <a:rPr lang="en-US" dirty="0"/>
              <a:t> according to the </a:t>
            </a:r>
            <a:r>
              <a:rPr lang="en-US" u="sng" dirty="0"/>
              <a:t>speaker identity</a:t>
            </a:r>
          </a:p>
          <a:p>
            <a:pPr fontAlgn="base"/>
            <a:endParaRPr lang="en-US" dirty="0"/>
          </a:p>
          <a:p>
            <a:pPr fontAlgn="base"/>
            <a:r>
              <a:rPr lang="en-US" b="1" i="1" dirty="0"/>
              <a:t>“Who Spoke When?”</a:t>
            </a:r>
          </a:p>
        </p:txBody>
      </p:sp>
      <p:cxnSp>
        <p:nvCxnSpPr>
          <p:cNvPr id="9" name="Shape 174">
            <a:extLst>
              <a:ext uri="{FF2B5EF4-FFF2-40B4-BE49-F238E27FC236}">
                <a16:creationId xmlns:a16="http://schemas.microsoft.com/office/drawing/2014/main" id="{65C2AFBB-4278-8547-9BB6-AD6991D3F7FD}"/>
              </a:ext>
            </a:extLst>
          </p:cNvPr>
          <p:cNvCxnSpPr/>
          <p:nvPr/>
        </p:nvCxnSpPr>
        <p:spPr>
          <a:xfrm>
            <a:off x="894525" y="3572750"/>
            <a:ext cx="7172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75">
            <a:extLst>
              <a:ext uri="{FF2B5EF4-FFF2-40B4-BE49-F238E27FC236}">
                <a16:creationId xmlns:a16="http://schemas.microsoft.com/office/drawing/2014/main" id="{209A6F43-F12F-0E49-BA24-445ABD20338D}"/>
              </a:ext>
            </a:extLst>
          </p:cNvPr>
          <p:cNvSpPr/>
          <p:nvPr/>
        </p:nvSpPr>
        <p:spPr>
          <a:xfrm>
            <a:off x="1139100" y="30456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Shape 176">
            <a:extLst>
              <a:ext uri="{FF2B5EF4-FFF2-40B4-BE49-F238E27FC236}">
                <a16:creationId xmlns:a16="http://schemas.microsoft.com/office/drawing/2014/main" id="{D743355B-447C-5746-A68F-07E820C395BE}"/>
              </a:ext>
            </a:extLst>
          </p:cNvPr>
          <p:cNvSpPr/>
          <p:nvPr/>
        </p:nvSpPr>
        <p:spPr>
          <a:xfrm>
            <a:off x="1873875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Shape 177">
            <a:extLst>
              <a:ext uri="{FF2B5EF4-FFF2-40B4-BE49-F238E27FC236}">
                <a16:creationId xmlns:a16="http://schemas.microsoft.com/office/drawing/2014/main" id="{D4F42ADB-B76A-084C-9987-03EEEE934FCD}"/>
              </a:ext>
            </a:extLst>
          </p:cNvPr>
          <p:cNvSpPr/>
          <p:nvPr/>
        </p:nvSpPr>
        <p:spPr>
          <a:xfrm>
            <a:off x="26086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AD441A98-04EC-6749-B2E2-B19AA478E326}"/>
              </a:ext>
            </a:extLst>
          </p:cNvPr>
          <p:cNvSpPr/>
          <p:nvPr/>
        </p:nvSpPr>
        <p:spPr>
          <a:xfrm>
            <a:off x="3343413" y="3270592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79">
            <a:extLst>
              <a:ext uri="{FF2B5EF4-FFF2-40B4-BE49-F238E27FC236}">
                <a16:creationId xmlns:a16="http://schemas.microsoft.com/office/drawing/2014/main" id="{360C1B88-4B6F-1141-9C95-42C4E8940501}"/>
              </a:ext>
            </a:extLst>
          </p:cNvPr>
          <p:cNvSpPr/>
          <p:nvPr/>
        </p:nvSpPr>
        <p:spPr>
          <a:xfrm>
            <a:off x="40782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8B93C21D-7E67-D64A-AAEE-1D477C09EB32}"/>
              </a:ext>
            </a:extLst>
          </p:cNvPr>
          <p:cNvSpPr/>
          <p:nvPr/>
        </p:nvSpPr>
        <p:spPr>
          <a:xfrm>
            <a:off x="4812975" y="30935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E961B0B0-4C85-0846-A730-5909B80F79BA}"/>
              </a:ext>
            </a:extLst>
          </p:cNvPr>
          <p:cNvSpPr/>
          <p:nvPr/>
        </p:nvSpPr>
        <p:spPr>
          <a:xfrm>
            <a:off x="55477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Shape 182">
            <a:extLst>
              <a:ext uri="{FF2B5EF4-FFF2-40B4-BE49-F238E27FC236}">
                <a16:creationId xmlns:a16="http://schemas.microsoft.com/office/drawing/2014/main" id="{3540905E-46E2-3A46-B993-9BC7B9A2A283}"/>
              </a:ext>
            </a:extLst>
          </p:cNvPr>
          <p:cNvSpPr/>
          <p:nvPr/>
        </p:nvSpPr>
        <p:spPr>
          <a:xfrm>
            <a:off x="6282525" y="3081550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Shape 183">
            <a:extLst>
              <a:ext uri="{FF2B5EF4-FFF2-40B4-BE49-F238E27FC236}">
                <a16:creationId xmlns:a16="http://schemas.microsoft.com/office/drawing/2014/main" id="{455D11DB-2E40-994B-BB8E-ABF021D4F5A0}"/>
              </a:ext>
            </a:extLst>
          </p:cNvPr>
          <p:cNvSpPr/>
          <p:nvPr/>
        </p:nvSpPr>
        <p:spPr>
          <a:xfrm>
            <a:off x="70173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Shape 184">
            <a:extLst>
              <a:ext uri="{FF2B5EF4-FFF2-40B4-BE49-F238E27FC236}">
                <a16:creationId xmlns:a16="http://schemas.microsoft.com/office/drawing/2014/main" id="{AD3E3267-B9D1-AE4C-811F-BAFB4A3C4F2C}"/>
              </a:ext>
            </a:extLst>
          </p:cNvPr>
          <p:cNvSpPr txBox="1"/>
          <p:nvPr/>
        </p:nvSpPr>
        <p:spPr>
          <a:xfrm>
            <a:off x="4032900" y="2422900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Shape 185">
            <a:extLst>
              <a:ext uri="{FF2B5EF4-FFF2-40B4-BE49-F238E27FC236}">
                <a16:creationId xmlns:a16="http://schemas.microsoft.com/office/drawing/2014/main" id="{81455948-9490-D14C-962F-B65936C4E091}"/>
              </a:ext>
            </a:extLst>
          </p:cNvPr>
          <p:cNvSpPr txBox="1"/>
          <p:nvPr/>
        </p:nvSpPr>
        <p:spPr>
          <a:xfrm>
            <a:off x="4032900" y="4427425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Shape 186">
            <a:extLst>
              <a:ext uri="{FF2B5EF4-FFF2-40B4-BE49-F238E27FC236}">
                <a16:creationId xmlns:a16="http://schemas.microsoft.com/office/drawing/2014/main" id="{4EE8AE30-3F3F-0743-A1F2-810EA607F657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084225"/>
            <a:ext cx="100200" cy="34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Shape 187">
            <a:extLst>
              <a:ext uri="{FF2B5EF4-FFF2-40B4-BE49-F238E27FC236}">
                <a16:creationId xmlns:a16="http://schemas.microsoft.com/office/drawing/2014/main" id="{76B7E4F0-A230-174B-BA06-44EC0D5F1BEF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116025"/>
            <a:ext cx="2064900" cy="31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Shape 188">
            <a:extLst>
              <a:ext uri="{FF2B5EF4-FFF2-40B4-BE49-F238E27FC236}">
                <a16:creationId xmlns:a16="http://schemas.microsoft.com/office/drawing/2014/main" id="{A495AC18-01EF-904F-80C8-C8C224D07639}"/>
              </a:ext>
            </a:extLst>
          </p:cNvPr>
          <p:cNvCxnSpPr>
            <a:stCxn id="20" idx="0"/>
          </p:cNvCxnSpPr>
          <p:nvPr/>
        </p:nvCxnSpPr>
        <p:spPr>
          <a:xfrm rot="10800000">
            <a:off x="2403900" y="4052125"/>
            <a:ext cx="2168100" cy="37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Shape 189">
            <a:extLst>
              <a:ext uri="{FF2B5EF4-FFF2-40B4-BE49-F238E27FC236}">
                <a16:creationId xmlns:a16="http://schemas.microsoft.com/office/drawing/2014/main" id="{FD450844-DC50-1140-9BCD-43F7D408700D}"/>
              </a:ext>
            </a:extLst>
          </p:cNvPr>
          <p:cNvCxnSpPr>
            <a:stCxn id="19" idx="2"/>
          </p:cNvCxnSpPr>
          <p:nvPr/>
        </p:nvCxnSpPr>
        <p:spPr>
          <a:xfrm flipH="1">
            <a:off x="3330600" y="2734300"/>
            <a:ext cx="1241400" cy="51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Shape 190">
            <a:extLst>
              <a:ext uri="{FF2B5EF4-FFF2-40B4-BE49-F238E27FC236}">
                <a16:creationId xmlns:a16="http://schemas.microsoft.com/office/drawing/2014/main" id="{F0D21F90-F50E-D54F-82A7-2A7900F97F50}"/>
              </a:ext>
            </a:extLst>
          </p:cNvPr>
          <p:cNvCxnSpPr>
            <a:stCxn id="19" idx="2"/>
          </p:cNvCxnSpPr>
          <p:nvPr/>
        </p:nvCxnSpPr>
        <p:spPr>
          <a:xfrm>
            <a:off x="4572000" y="2734300"/>
            <a:ext cx="1250400" cy="51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B5B90-C3A9-0144-B4A0-A0ADF597C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299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633500" y="1095825"/>
            <a:ext cx="10701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3744050" y="1095825"/>
            <a:ext cx="28032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27200" y="1098925"/>
            <a:ext cx="24108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Recap: Speaker recognition with d-vector</a:t>
            </a:r>
            <a:endParaRPr dirty="0"/>
          </a:p>
        </p:txBody>
      </p:sp>
      <p:grpSp>
        <p:nvGrpSpPr>
          <p:cNvPr id="155" name="Shape 155"/>
          <p:cNvGrpSpPr/>
          <p:nvPr/>
        </p:nvGrpSpPr>
        <p:grpSpPr>
          <a:xfrm>
            <a:off x="3937134" y="1245108"/>
            <a:ext cx="2464427" cy="2507932"/>
            <a:chOff x="2852400" y="1288600"/>
            <a:chExt cx="3214750" cy="3271500"/>
          </a:xfrm>
        </p:grpSpPr>
        <p:grpSp>
          <p:nvGrpSpPr>
            <p:cNvPr id="156" name="Shape 156"/>
            <p:cNvGrpSpPr/>
            <p:nvPr/>
          </p:nvGrpSpPr>
          <p:grpSpPr>
            <a:xfrm>
              <a:off x="2852400" y="2099500"/>
              <a:ext cx="834000" cy="2460600"/>
              <a:chOff x="1283625" y="1283550"/>
              <a:chExt cx="834000" cy="2460600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61" name="Shape 161"/>
              <p:cNvCxnSpPr>
                <a:stCxn id="157" idx="0"/>
                <a:endCxn id="158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2" name="Shape 162"/>
              <p:cNvCxnSpPr>
                <a:stCxn id="158" idx="0"/>
                <a:endCxn id="160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3" name="Shape 163"/>
              <p:cNvCxnSpPr>
                <a:stCxn id="160" idx="0"/>
                <a:endCxn id="159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64" name="Shape 164"/>
            <p:cNvCxnSpPr>
              <a:stCxn id="165" idx="0"/>
              <a:endCxn id="166" idx="4"/>
            </p:cNvCxnSpPr>
            <p:nvPr/>
          </p:nvCxnSpPr>
          <p:spPr>
            <a:xfrm rot="10800000">
              <a:off x="5650150" y="1816900"/>
              <a:ext cx="0" cy="2826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grpSp>
          <p:nvGrpSpPr>
            <p:cNvPr id="167" name="Shape 167"/>
            <p:cNvGrpSpPr/>
            <p:nvPr/>
          </p:nvGrpSpPr>
          <p:grpSpPr>
            <a:xfrm>
              <a:off x="4042775" y="2099500"/>
              <a:ext cx="834000" cy="2460600"/>
              <a:chOff x="1283625" y="1283550"/>
              <a:chExt cx="834000" cy="2460600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2" name="Shape 172"/>
              <p:cNvCxnSpPr>
                <a:stCxn id="168" idx="0"/>
                <a:endCxn id="169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3" name="Shape 173"/>
              <p:cNvCxnSpPr>
                <a:stCxn id="169" idx="0"/>
                <a:endCxn id="171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4" name="Shape 174"/>
              <p:cNvCxnSpPr>
                <a:stCxn id="171" idx="0"/>
                <a:endCxn id="170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175" name="Shape 175"/>
            <p:cNvGrpSpPr/>
            <p:nvPr/>
          </p:nvGrpSpPr>
          <p:grpSpPr>
            <a:xfrm>
              <a:off x="5233150" y="2099500"/>
              <a:ext cx="834000" cy="2460600"/>
              <a:chOff x="1283625" y="1283550"/>
              <a:chExt cx="834000" cy="2460600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9" name="Shape 179"/>
              <p:cNvCxnSpPr>
                <a:stCxn id="176" idx="0"/>
                <a:endCxn id="177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0" name="Shape 180"/>
              <p:cNvCxnSpPr>
                <a:stCxn id="177" idx="0"/>
                <a:endCxn id="178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1" name="Shape 181"/>
              <p:cNvCxnSpPr>
                <a:stCxn id="178" idx="0"/>
                <a:endCxn id="165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82" name="Shape 182"/>
            <p:cNvCxnSpPr>
              <a:stCxn id="159" idx="3"/>
              <a:endCxn id="170" idx="1"/>
            </p:cNvCxnSpPr>
            <p:nvPr/>
          </p:nvCxnSpPr>
          <p:spPr>
            <a:xfrm>
              <a:off x="3686400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" name="Shape 183"/>
            <p:cNvCxnSpPr>
              <a:stCxn id="169" idx="3"/>
              <a:endCxn id="177" idx="1"/>
            </p:cNvCxnSpPr>
            <p:nvPr/>
          </p:nvCxnSpPr>
          <p:spPr>
            <a:xfrm>
              <a:off x="4876775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4" name="Shape 184"/>
            <p:cNvCxnSpPr>
              <a:stCxn id="171" idx="3"/>
              <a:endCxn id="178" idx="1"/>
            </p:cNvCxnSpPr>
            <p:nvPr/>
          </p:nvCxnSpPr>
          <p:spPr>
            <a:xfrm>
              <a:off x="4876775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5" name="Shape 185"/>
            <p:cNvCxnSpPr>
              <a:stCxn id="170" idx="3"/>
              <a:endCxn id="165" idx="1"/>
            </p:cNvCxnSpPr>
            <p:nvPr/>
          </p:nvCxnSpPr>
          <p:spPr>
            <a:xfrm>
              <a:off x="4876775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" name="Shape 186"/>
            <p:cNvCxnSpPr>
              <a:stCxn id="158" idx="3"/>
              <a:endCxn id="169" idx="1"/>
            </p:cNvCxnSpPr>
            <p:nvPr/>
          </p:nvCxnSpPr>
          <p:spPr>
            <a:xfrm>
              <a:off x="3686400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7" name="Shape 187"/>
            <p:cNvCxnSpPr>
              <a:stCxn id="160" idx="3"/>
              <a:endCxn id="171" idx="1"/>
            </p:cNvCxnSpPr>
            <p:nvPr/>
          </p:nvCxnSpPr>
          <p:spPr>
            <a:xfrm>
              <a:off x="3686400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66" name="Shape 166"/>
            <p:cNvSpPr/>
            <p:nvPr/>
          </p:nvSpPr>
          <p:spPr>
            <a:xfrm>
              <a:off x="5386000" y="1288600"/>
              <a:ext cx="528300" cy="5283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3584"/>
          <a:stretch/>
        </p:blipFill>
        <p:spPr>
          <a:xfrm>
            <a:off x="442875" y="1689420"/>
            <a:ext cx="2262299" cy="1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Screen Shot 2014-04-23 at 6.25.35 PM.png"/>
          <p:cNvPicPr preferRelativeResize="0"/>
          <p:nvPr/>
        </p:nvPicPr>
        <p:blipFill rotWithShape="1">
          <a:blip r:embed="rId4">
            <a:alphaModFix/>
          </a:blip>
          <a:srcRect t="34533" b="35021"/>
          <a:stretch/>
        </p:blipFill>
        <p:spPr>
          <a:xfrm rot="5400000">
            <a:off x="6867992" y="2344982"/>
            <a:ext cx="2591266" cy="2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525" y="1168890"/>
            <a:ext cx="302700" cy="4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96355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72370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1446025" y="2980840"/>
            <a:ext cx="302700" cy="23088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5400000">
            <a:off x="4970725" y="2733640"/>
            <a:ext cx="302700" cy="28032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 rot="5400000">
            <a:off x="8013075" y="3720490"/>
            <a:ext cx="302700" cy="8295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04100" y="4119280"/>
            <a:ext cx="20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 segment</a:t>
            </a: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3776850" y="4187530"/>
            <a:ext cx="2691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Multi-layer LSTM network</a:t>
            </a:r>
            <a:endParaRPr dirty="0"/>
          </a:p>
        </p:txBody>
      </p:sp>
      <p:sp>
        <p:nvSpPr>
          <p:cNvPr id="202" name="Shape 202"/>
          <p:cNvSpPr txBox="1"/>
          <p:nvPr/>
        </p:nvSpPr>
        <p:spPr>
          <a:xfrm>
            <a:off x="7535225" y="4187530"/>
            <a:ext cx="1203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D-vector</a:t>
            </a:r>
            <a:endParaRPr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4C4F5BA-77E2-7448-A9CB-FBDA2EB4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34" y="4577938"/>
            <a:ext cx="7445828" cy="528427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Wan, Li, Quan Wang, Alan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Papir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Ignacio Lopez Moreno. “Generalized end-to-end loss for speaker verification.” In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International Conference on Acoustics, Speech and Signal Processing (ICASSP)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4879-4883. IEEE,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9F0A3-B5D4-8D4D-A7E9-60D22D125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909B-0492-BE44-BC76-95B65D3B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Baseline “dense d-vector” </a:t>
            </a:r>
            <a:r>
              <a:rPr lang="en-US" dirty="0" err="1"/>
              <a:t>diarization</a:t>
            </a:r>
            <a:r>
              <a:rPr lang="en-US" dirty="0"/>
              <a:t>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79DD6-D7C6-B64E-98DF-3047E5662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34" y="4577938"/>
            <a:ext cx="7445828" cy="528427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Quan, Carlton Downey, Li Wan, Philip Andrew Mansfield, and Ignacio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Lopz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Moreno. “Speaker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diarization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LSTM.” In 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International Conference on Acoustics, Speech and Signal Processing (ICASSP)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5239-5243. IEEE,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255A6-B2C3-BF41-BC32-3FD0D4C66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859" r="3182" b="1463"/>
          <a:stretch/>
        </p:blipFill>
        <p:spPr>
          <a:xfrm>
            <a:off x="1852551" y="1027221"/>
            <a:ext cx="5385459" cy="3568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FA36-F72A-A742-AAB9-A8DD7D9DC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575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3A14-E50A-DD4D-B94B-611EC65C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supervised </a:t>
            </a:r>
            <a:r>
              <a:rPr lang="en-US" dirty="0" err="1"/>
              <a:t>diarization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536FB-3A2F-1049-9E42-AC490D9F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Fully supervised approaches for </a:t>
            </a:r>
            <a:r>
              <a:rPr lang="en-US" dirty="0" err="1"/>
              <a:t>diarization</a:t>
            </a:r>
            <a:r>
              <a:rPr lang="en-US" dirty="0"/>
              <a:t> became popular!</a:t>
            </a:r>
          </a:p>
          <a:p>
            <a:pPr>
              <a:lnSpc>
                <a:spcPct val="150000"/>
              </a:lnSpc>
            </a:pPr>
            <a:r>
              <a:rPr lang="en-US" dirty="0"/>
              <a:t>They replace the unsupervised clustering algorithms</a:t>
            </a:r>
          </a:p>
          <a:p>
            <a:pPr>
              <a:lnSpc>
                <a:spcPct val="150000"/>
              </a:lnSpc>
            </a:pPr>
            <a:r>
              <a:rPr lang="en-US" dirty="0"/>
              <a:t>Representative works: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UIS-RNN, </a:t>
            </a:r>
            <a:r>
              <a:rPr lang="en-US" dirty="0">
                <a:hlinkClick r:id="rId2"/>
              </a:rPr>
              <a:t>ICASSP 2019</a:t>
            </a:r>
            <a:endParaRPr lang="en-US"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Discriminative Neural Clustering, </a:t>
            </a:r>
            <a:r>
              <a:rPr lang="en-US" dirty="0">
                <a:hlinkClick r:id="rId3"/>
              </a:rPr>
              <a:t>SLT 2021</a:t>
            </a:r>
            <a:endParaRPr lang="en-US"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Permutation invariant training (E2E </a:t>
            </a:r>
            <a:r>
              <a:rPr lang="en-US" dirty="0" err="1"/>
              <a:t>diarization</a:t>
            </a:r>
            <a:r>
              <a:rPr lang="en-US" dirty="0"/>
              <a:t>)</a:t>
            </a:r>
          </a:p>
          <a:p>
            <a:pPr lvl="2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hlinkClick r:id="rId4"/>
              </a:rPr>
              <a:t>Google Patent 2018</a:t>
            </a:r>
            <a:endParaRPr lang="en-US" dirty="0"/>
          </a:p>
          <a:p>
            <a:pPr lvl="2">
              <a:lnSpc>
                <a:spcPct val="200000"/>
              </a:lnSpc>
              <a:spcBef>
                <a:spcPts val="0"/>
              </a:spcBef>
            </a:pPr>
            <a:r>
              <a:rPr lang="en-US" dirty="0" err="1">
                <a:hlinkClick r:id="rId5"/>
              </a:rPr>
              <a:t>Interspeech</a:t>
            </a:r>
            <a:r>
              <a:rPr lang="en-US" dirty="0">
                <a:hlinkClick r:id="rId5"/>
              </a:rPr>
              <a:t> 2019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BD2C-3913-844F-9691-DD5273B8A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 descr="Google logo - Wikipedia">
            <a:extLst>
              <a:ext uri="{FF2B5EF4-FFF2-40B4-BE49-F238E27FC236}">
                <a16:creationId xmlns:a16="http://schemas.microsoft.com/office/drawing/2014/main" id="{906FD49B-949F-3F46-839D-C476F5DCF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62" y="2571750"/>
            <a:ext cx="975102" cy="3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the logo | University of Cambridge">
            <a:extLst>
              <a:ext uri="{FF2B5EF4-FFF2-40B4-BE49-F238E27FC236}">
                <a16:creationId xmlns:a16="http://schemas.microsoft.com/office/drawing/2014/main" id="{E12E9D82-1477-734F-8EA2-37B756B8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16" y="2985170"/>
            <a:ext cx="130628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Logo – Brand Guidelines">
            <a:extLst>
              <a:ext uri="{FF2B5EF4-FFF2-40B4-BE49-F238E27FC236}">
                <a16:creationId xmlns:a16="http://schemas.microsoft.com/office/drawing/2014/main" id="{76D8BFF5-8472-824A-8DD7-3C03EE2BB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0" t="23727" r="13330" b="24587"/>
          <a:stretch/>
        </p:blipFill>
        <p:spPr bwMode="auto">
          <a:xfrm>
            <a:off x="3520439" y="4240560"/>
            <a:ext cx="1502229" cy="4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oogle logo - Wikipedia">
            <a:extLst>
              <a:ext uri="{FF2B5EF4-FFF2-40B4-BE49-F238E27FC236}">
                <a16:creationId xmlns:a16="http://schemas.microsoft.com/office/drawing/2014/main" id="{1FB0C157-5B12-3A4A-B00F-37718E92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39" y="3868171"/>
            <a:ext cx="975102" cy="3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5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3BDB62-DCC7-CE47-A438-08157BBD0294}"/>
              </a:ext>
            </a:extLst>
          </p:cNvPr>
          <p:cNvSpPr/>
          <p:nvPr/>
        </p:nvSpPr>
        <p:spPr>
          <a:xfrm>
            <a:off x="907869" y="2299063"/>
            <a:ext cx="5016137" cy="9797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A3A14-E50A-DD4D-B94B-611EC65C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the training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536FB-3A2F-1049-9E42-AC490D9F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 train a supervised </a:t>
            </a:r>
            <a:r>
              <a:rPr lang="en-US" dirty="0" err="1"/>
              <a:t>diarization</a:t>
            </a:r>
            <a:r>
              <a:rPr lang="en-US" dirty="0"/>
              <a:t> model, what kind of data do we need?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Conversational audio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Time-annotated</a:t>
            </a:r>
            <a:r>
              <a:rPr lang="en-US" dirty="0"/>
              <a:t> speaker labels, e.g.: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start: 0.0, end: 1.2, speaker: A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start: 1.3, end: 4.4, speaker: B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start: 6.7, end: 9.4, speaker: A</a:t>
            </a:r>
          </a:p>
          <a:p>
            <a:pPr>
              <a:lnSpc>
                <a:spcPct val="150000"/>
              </a:lnSpc>
            </a:pPr>
            <a:r>
              <a:rPr lang="en-US" dirty="0"/>
              <a:t>This kind of annotation is extremely </a:t>
            </a:r>
            <a:r>
              <a:rPr lang="en-US" b="1" dirty="0">
                <a:solidFill>
                  <a:schemeClr val="accent3"/>
                </a:solidFill>
              </a:rPr>
              <a:t>expensive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error-prone</a:t>
            </a:r>
            <a:r>
              <a:rPr lang="en-US" dirty="0"/>
              <a:t>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Annotator needs to frequently </a:t>
            </a:r>
            <a:r>
              <a:rPr lang="en-US" b="1" dirty="0"/>
              <a:t>go back</a:t>
            </a:r>
            <a:r>
              <a:rPr lang="en-US" dirty="0"/>
              <a:t> to compare with previous speakers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Single pass annotation of </a:t>
            </a:r>
            <a:r>
              <a:rPr lang="en-US" b="1" dirty="0"/>
              <a:t>10 min</a:t>
            </a:r>
            <a:r>
              <a:rPr lang="en-US" dirty="0"/>
              <a:t> of audio takes about </a:t>
            </a:r>
            <a:r>
              <a:rPr lang="en-US" b="1" dirty="0"/>
              <a:t>2 hours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BD2C-3913-844F-9691-DD5273B8A0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82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Speaker turn detection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FB38-3379-424B-9F37-CBCDFB5D9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5589653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1663</Words>
  <Application>Microsoft Macintosh PowerPoint</Application>
  <PresentationFormat>On-screen Show (16:9)</PresentationFormat>
  <Paragraphs>282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Source Sans Pro</vt:lpstr>
      <vt:lpstr>Roboto</vt:lpstr>
      <vt:lpstr>Courier New</vt:lpstr>
      <vt:lpstr>Georgia</vt:lpstr>
      <vt:lpstr>Times New Roman</vt:lpstr>
      <vt:lpstr>Cambria Math</vt:lpstr>
      <vt:lpstr>Google</vt:lpstr>
      <vt:lpstr>Turn-to-Diarize: Online Speaker Diarization Constrained by Transformer Transducer Speaker Turn Detection</vt:lpstr>
      <vt:lpstr>Part 1:  Introduction</vt:lpstr>
      <vt:lpstr>Follow our previous work: Watch these videos</vt:lpstr>
      <vt:lpstr>Recap: What is speaker diarization?</vt:lpstr>
      <vt:lpstr>Recap: Speaker recognition with d-vector</vt:lpstr>
      <vt:lpstr>Recap: Baseline “dense d-vector” diarization system</vt:lpstr>
      <vt:lpstr>The rise of supervised diarization!</vt:lpstr>
      <vt:lpstr>Annotating the training data</vt:lpstr>
      <vt:lpstr>Part 2:  Speaker turn detection</vt:lpstr>
      <vt:lpstr>How to make annotations easier?</vt:lpstr>
      <vt:lpstr>How to make annotations easier?</vt:lpstr>
      <vt:lpstr>Motivation</vt:lpstr>
      <vt:lpstr>Speaker turn detection</vt:lpstr>
      <vt:lpstr>Transformer transducer model</vt:lpstr>
      <vt:lpstr>Part 3:  Turn-to-Diarize</vt:lpstr>
      <vt:lpstr>System architecture</vt:lpstr>
      <vt:lpstr>Core components</vt:lpstr>
      <vt:lpstr>Spectral clustering (unconstrained)</vt:lpstr>
      <vt:lpstr>Speaker turn priors</vt:lpstr>
      <vt:lpstr>Constraint matrix</vt:lpstr>
      <vt:lpstr>Propagating the constraints</vt:lpstr>
      <vt:lpstr>Constrained spectral clustering</vt:lpstr>
      <vt:lpstr>Part 4:  Experiments</vt:lpstr>
      <vt:lpstr>Datasets</vt:lpstr>
      <vt:lpstr>Experiment protocol</vt:lpstr>
      <vt:lpstr>Results: computational cost</vt:lpstr>
      <vt:lpstr>Results: computational cost</vt:lpstr>
      <vt:lpstr>Results: quality</vt:lpstr>
      <vt:lpstr>Results: quality</vt:lpstr>
      <vt:lpstr>Other benefits</vt:lpstr>
      <vt:lpstr>Part 5:  Python library</vt:lpstr>
      <vt:lpstr>The spectralcluster package</vt:lpstr>
      <vt:lpstr>Features</vt:lpstr>
      <vt:lpstr>Part 6:  Conclusions and future work</vt:lpstr>
      <vt:lpstr>Conclusions 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End-to-End Loss For Speaker Verification</dc:title>
  <cp:lastModifiedBy>Quan Wang</cp:lastModifiedBy>
  <cp:revision>341</cp:revision>
  <dcterms:modified xsi:type="dcterms:W3CDTF">2022-03-11T19:41:38Z</dcterms:modified>
</cp:coreProperties>
</file>